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Nanum Square Round Bold Bold" panose="020B0604020202020204" charset="-127"/>
      <p:regular r:id="rId9"/>
    </p:embeddedFont>
    <p:embeddedFont>
      <p:font typeface="Nanum Square Bold Bold" panose="020B0604020202020204" charset="-127"/>
      <p:regular r:id="rId10"/>
    </p:embeddedFont>
    <p:embeddedFont>
      <p:font typeface="Nanum Square Round Bold" panose="020B0604020202020204" charset="-127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Nanum Square Bold" panose="020B0604020202020204" charset="-12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5" d="100"/>
          <a:sy n="35" d="100"/>
        </p:scale>
        <p:origin x="835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6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2703" y="2538602"/>
            <a:ext cx="6406976" cy="5209796"/>
            <a:chOff x="0" y="0"/>
            <a:chExt cx="8542634" cy="6946395"/>
          </a:xfrm>
        </p:grpSpPr>
        <p:sp>
          <p:nvSpPr>
            <p:cNvPr id="3" name="TextBox 3"/>
            <p:cNvSpPr txBox="1"/>
            <p:nvPr/>
          </p:nvSpPr>
          <p:spPr>
            <a:xfrm>
              <a:off x="0" y="86995"/>
              <a:ext cx="8542634" cy="2754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400"/>
                </a:lnSpc>
              </a:pPr>
              <a:r>
                <a:rPr lang="en-US" sz="14000" spc="-140" dirty="0">
                  <a:solidFill>
                    <a:srgbClr val="3884FD"/>
                  </a:solidFill>
                  <a:latin typeface="Nanum Square Round Bold Bold"/>
                </a:rPr>
                <a:t>NULL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18784"/>
              <a:ext cx="8542634" cy="2955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243762"/>
                  </a:solidFill>
                  <a:ea typeface="Nanum Square Round Bold"/>
                </a:rPr>
                <a:t>언제 어디서나 간편하게 이용하세요.</a:t>
              </a:r>
            </a:p>
            <a:p>
              <a:pPr>
                <a:lnSpc>
                  <a:spcPts val="4480"/>
                </a:lnSpc>
              </a:pPr>
              <a:endParaRPr lang="en-US" sz="3200">
                <a:solidFill>
                  <a:srgbClr val="243762"/>
                </a:solidFill>
                <a:ea typeface="Nanum Square Round Bold"/>
              </a:endParaRPr>
            </a:p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243762"/>
                  </a:solidFill>
                  <a:ea typeface="Nanum Square Round Bold"/>
                </a:rPr>
                <a:t>김찬민 김성훈 이혜성</a:t>
              </a:r>
            </a:p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243762"/>
                  </a:solidFill>
                  <a:ea typeface="Nanum Square Round Bold"/>
                </a:rPr>
                <a:t>서창현 김주오 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9144000" y="9239250"/>
            <a:ext cx="7589385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9510269" y="1655716"/>
            <a:ext cx="7749031" cy="7664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601822"/>
            <a:ext cx="7589385" cy="3656478"/>
            <a:chOff x="0" y="0"/>
            <a:chExt cx="10119180" cy="487530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flipH="1">
              <a:off x="1013570" y="0"/>
              <a:ext cx="4175033" cy="4875304"/>
            </a:xfrm>
            <a:prstGeom prst="rect">
              <a:avLst/>
            </a:prstGeom>
          </p:spPr>
        </p:pic>
        <p:sp>
          <p:nvSpPr>
            <p:cNvPr id="4" name="AutoShape 4"/>
            <p:cNvSpPr/>
            <p:nvPr/>
          </p:nvSpPr>
          <p:spPr>
            <a:xfrm>
              <a:off x="0" y="4843554"/>
              <a:ext cx="10119180" cy="0"/>
            </a:xfrm>
            <a:prstGeom prst="line">
              <a:avLst/>
            </a:prstGeom>
            <a:ln w="25400" cap="rnd">
              <a:solidFill>
                <a:srgbClr val="243762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514001" y="2601194"/>
              <a:ext cx="4632446" cy="22741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7670568" y="3094808"/>
              <a:ext cx="951756" cy="1780496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424677" y="1404482"/>
            <a:ext cx="6532867" cy="7024790"/>
            <a:chOff x="0" y="0"/>
            <a:chExt cx="8710489" cy="9366386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99306"/>
              <a:ext cx="704678" cy="717728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1444281" y="1444286"/>
              <a:ext cx="726620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ea typeface="Nanum Square Round Bold"/>
                </a:rPr>
                <a:t>수많은 학생들이 간편하게 사용할 수는 없습니다.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44281" y="-9525"/>
              <a:ext cx="7266207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243762"/>
                  </a:solidFill>
                  <a:latin typeface="Nanum Square Bold Bold"/>
                </a:rPr>
                <a:t>GIthub 또는 reddit의 </a:t>
              </a:r>
            </a:p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243762"/>
                  </a:solidFill>
                  <a:ea typeface="Nanum Square Bold Bold"/>
                </a:rPr>
                <a:t>접근성</a:t>
              </a: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7364882"/>
              <a:ext cx="704678" cy="717728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444281" y="8203448"/>
              <a:ext cx="7266207" cy="1162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</a:pPr>
              <a:r>
                <a:rPr lang="en-US" sz="2399">
                  <a:solidFill>
                    <a:srgbClr val="243762"/>
                  </a:solidFill>
                  <a:ea typeface="Nanum Square Round Bold"/>
                </a:rPr>
                <a:t>내가 원하는 프로젝트 아이디어나 팁 들을 어디서 찾아야 할지 모를 수 있습니다.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444281" y="7352475"/>
              <a:ext cx="7266207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243762"/>
                  </a:solidFill>
                  <a:ea typeface="Nanum Square Bold Bold"/>
                </a:rPr>
                <a:t>아이디어 공유</a:t>
              </a: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4066014"/>
              <a:ext cx="704678" cy="717728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1444281" y="4837800"/>
              <a:ext cx="7266207" cy="1162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</a:pPr>
              <a:r>
                <a:rPr lang="en-US" sz="2399">
                  <a:solidFill>
                    <a:srgbClr val="243762"/>
                  </a:solidFill>
                  <a:ea typeface="Nanum Square Round Bold"/>
                </a:rPr>
                <a:t>많은 학생들이 만든 수많은 프로젝트들이 목적을 달성하면 무기한 버려집니다.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44281" y="3979027"/>
              <a:ext cx="7266207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243762"/>
                  </a:solidFill>
                  <a:ea typeface="Nanum Square Bold Bold"/>
                </a:rPr>
                <a:t>관심 상승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1177819"/>
            <a:ext cx="6795645" cy="3135185"/>
            <a:chOff x="0" y="0"/>
            <a:chExt cx="9060860" cy="418024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47625"/>
              <a:ext cx="9060860" cy="1671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>
                  <a:solidFill>
                    <a:srgbClr val="3884FD"/>
                  </a:solidFill>
                  <a:ea typeface="Nanum Square Round Bold"/>
                </a:rPr>
                <a:t>현재 실태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979125"/>
              <a:ext cx="8146446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43762"/>
                  </a:solidFill>
                  <a:ea typeface="Nanum Square Round Bold"/>
                </a:rPr>
                <a:t>학생들이 만드는 프로젝트는</a:t>
              </a:r>
              <a:r>
                <a:rPr lang="en-US" sz="3200">
                  <a:solidFill>
                    <a:srgbClr val="243762"/>
                  </a:solidFill>
                  <a:latin typeface="Nanum Square Round Bold"/>
                </a:rPr>
                <a:t> 앞으로 발전할 무궁한 잠재력이 있습니다.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3903876" cy="2707407"/>
            <a:chOff x="0" y="0"/>
            <a:chExt cx="18538501" cy="3609875"/>
          </a:xfrm>
        </p:grpSpPr>
        <p:sp>
          <p:nvSpPr>
            <p:cNvPr id="3" name="TextBox 3"/>
            <p:cNvSpPr txBox="1"/>
            <p:nvPr/>
          </p:nvSpPr>
          <p:spPr>
            <a:xfrm>
              <a:off x="0" y="47625"/>
              <a:ext cx="18538501" cy="1671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>
                  <a:solidFill>
                    <a:srgbClr val="3884FD"/>
                  </a:solidFill>
                  <a:ea typeface="Nanum Square Round Bold Bold"/>
                </a:rPr>
                <a:t>솔루션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58054"/>
              <a:ext cx="14937998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43762"/>
                  </a:solidFill>
                  <a:latin typeface="Nanum Square Round Bold"/>
                </a:rPr>
                <a:t>NULL</a:t>
              </a:r>
              <a:r>
                <a:rPr lang="en-US" sz="3200">
                  <a:solidFill>
                    <a:srgbClr val="243762"/>
                  </a:solidFill>
                  <a:ea typeface="Nanum Square Round Bold"/>
                </a:rPr>
                <a:t>의 목표는 버려지는 프로젝트들에서</a:t>
              </a:r>
            </a:p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43762"/>
                  </a:solidFill>
                  <a:ea typeface="Nanum Square Round Bold"/>
                </a:rPr>
                <a:t>가능성을 찾고 현재와 미래를 잇는 것 입니다.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607729"/>
            <a:ext cx="4628483" cy="1953964"/>
            <a:chOff x="0" y="0"/>
            <a:chExt cx="6171311" cy="2605285"/>
          </a:xfrm>
        </p:grpSpPr>
        <p:sp>
          <p:nvSpPr>
            <p:cNvPr id="6" name="AutoShape 6"/>
            <p:cNvSpPr/>
            <p:nvPr/>
          </p:nvSpPr>
          <p:spPr>
            <a:xfrm>
              <a:off x="0" y="1063505"/>
              <a:ext cx="6171311" cy="0"/>
            </a:xfrm>
            <a:prstGeom prst="line">
              <a:avLst/>
            </a:prstGeom>
            <a:ln w="25400" cap="rnd">
              <a:solidFill>
                <a:srgbClr val="24376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422280"/>
              <a:ext cx="6171311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ea typeface="Nanum Square Round Bold"/>
                </a:rPr>
                <a:t>우리 학교에서만 활용되어 누구나 부담 없이 사용 가능합니다.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20996" cy="720996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815004" y="27123"/>
              <a:ext cx="4657808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243762"/>
                  </a:solidFill>
                  <a:ea typeface="Nanum Square Bold Bold"/>
                </a:rPr>
                <a:t>접근성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04794" y="6607729"/>
            <a:ext cx="4653448" cy="1496764"/>
            <a:chOff x="0" y="0"/>
            <a:chExt cx="6204598" cy="199568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422280"/>
              <a:ext cx="6204598" cy="573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27704" y="27123"/>
              <a:ext cx="4657808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243762"/>
                  </a:solidFill>
                  <a:ea typeface="Nanum Square Bold Bold"/>
                </a:rPr>
                <a:t>편의성</a:t>
              </a:r>
            </a:p>
          </p:txBody>
        </p: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20996" cy="720996"/>
            </a:xfrm>
            <a:prstGeom prst="rect">
              <a:avLst/>
            </a:prstGeom>
          </p:spPr>
        </p:pic>
        <p:sp>
          <p:nvSpPr>
            <p:cNvPr id="14" name="AutoShape 14"/>
            <p:cNvSpPr/>
            <p:nvPr/>
          </p:nvSpPr>
          <p:spPr>
            <a:xfrm>
              <a:off x="0" y="1063505"/>
              <a:ext cx="6171311" cy="0"/>
            </a:xfrm>
            <a:prstGeom prst="line">
              <a:avLst/>
            </a:prstGeom>
            <a:ln w="25400" cap="rnd">
              <a:solidFill>
                <a:srgbClr val="243762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12605852" y="6607729"/>
            <a:ext cx="4653448" cy="2411164"/>
            <a:chOff x="0" y="0"/>
            <a:chExt cx="6204598" cy="321488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422280"/>
              <a:ext cx="6204598" cy="1792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ea typeface="Nanum Square Round Bold"/>
                </a:rPr>
                <a:t>학생들이 버리던 프로젝트 들을 업로드하며 수정하고 업그레이드 하며 실력 향상에도 도움이 됩니다.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29304" y="27123"/>
              <a:ext cx="4657808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243762"/>
                  </a:solidFill>
                  <a:ea typeface="Nanum Square Bold Bold"/>
                </a:rPr>
                <a:t>유지 보수</a:t>
              </a:r>
            </a:p>
          </p:txBody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20996" cy="720996"/>
            </a:xfrm>
            <a:prstGeom prst="rect">
              <a:avLst/>
            </a:prstGeom>
          </p:spPr>
        </p:pic>
        <p:sp>
          <p:nvSpPr>
            <p:cNvPr id="19" name="AutoShape 19"/>
            <p:cNvSpPr/>
            <p:nvPr/>
          </p:nvSpPr>
          <p:spPr>
            <a:xfrm>
              <a:off x="0" y="1063505"/>
              <a:ext cx="6171311" cy="0"/>
            </a:xfrm>
            <a:prstGeom prst="line">
              <a:avLst/>
            </a:prstGeom>
            <a:ln w="25400" cap="rnd">
              <a:solidFill>
                <a:srgbClr val="243762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6804794" y="7653008"/>
            <a:ext cx="4653448" cy="90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Nanum Square Round Bold"/>
              </a:rPr>
              <a:t>기기만 있다면 PC, 모바일 상관없이 누구나 간편하게 사용이 가능합니다.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562343"/>
            <a:ext cx="4804877" cy="3051890"/>
            <a:chOff x="0" y="0"/>
            <a:chExt cx="6406503" cy="4069187"/>
          </a:xfrm>
        </p:grpSpPr>
        <p:sp>
          <p:nvSpPr>
            <p:cNvPr id="3" name="TextBox 3"/>
            <p:cNvSpPr txBox="1"/>
            <p:nvPr/>
          </p:nvSpPr>
          <p:spPr>
            <a:xfrm>
              <a:off x="0" y="2905128"/>
              <a:ext cx="6406503" cy="1154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</a:pPr>
              <a:r>
                <a:rPr lang="en-US" sz="2399">
                  <a:solidFill>
                    <a:srgbClr val="243762"/>
                  </a:solidFill>
                  <a:ea typeface="Nanum Square Round Bold"/>
                </a:rPr>
                <a:t>프로젝트를 업로드하고 공유하는 공간입니다.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89336"/>
              <a:ext cx="6406503" cy="953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3884FD"/>
                  </a:solidFill>
                  <a:ea typeface="Nanum Square Bold Bold"/>
                </a:rPr>
                <a:t>게시판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4167" cy="90463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2454423" y="5562343"/>
            <a:ext cx="4804877" cy="3501909"/>
            <a:chOff x="0" y="0"/>
            <a:chExt cx="6406503" cy="4669212"/>
          </a:xfrm>
        </p:grpSpPr>
        <p:sp>
          <p:nvSpPr>
            <p:cNvPr id="7" name="TextBox 7"/>
            <p:cNvSpPr txBox="1"/>
            <p:nvPr/>
          </p:nvSpPr>
          <p:spPr>
            <a:xfrm>
              <a:off x="0" y="2905128"/>
              <a:ext cx="6406503" cy="1754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</a:pPr>
              <a:r>
                <a:rPr lang="en-US" sz="2399">
                  <a:solidFill>
                    <a:srgbClr val="243762"/>
                  </a:solidFill>
                  <a:ea typeface="Nanum Square Round Bold"/>
                </a:rPr>
                <a:t>태그를 사용하여 사용자가 얻고자 하는 걸 좀 더 세분화 시켜 정보를 찾기 편할 것 입니다.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489336"/>
              <a:ext cx="6406503" cy="953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  <a:spcBef>
                  <a:spcPct val="0"/>
                </a:spcBef>
              </a:pPr>
              <a:r>
                <a:rPr lang="en-US" sz="4200" dirty="0">
                  <a:solidFill>
                    <a:srgbClr val="3884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anum Square Bold"/>
                </a:rPr>
                <a:t>#</a:t>
              </a:r>
              <a:r>
                <a:rPr lang="en-US" sz="4200" dirty="0" err="1">
                  <a:solidFill>
                    <a:srgbClr val="3884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anum Square Bold"/>
                </a:rPr>
                <a:t>해시</a:t>
              </a:r>
              <a:r>
                <a:rPr lang="en-US" sz="4200" dirty="0">
                  <a:solidFill>
                    <a:srgbClr val="3884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anum Square Bold"/>
                </a:rPr>
                <a:t> </a:t>
              </a:r>
              <a:r>
                <a:rPr lang="en-US" sz="4200" b="1" dirty="0" err="1">
                  <a:solidFill>
                    <a:srgbClr val="3884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anum Square Bold"/>
                </a:rPr>
                <a:t>태그</a:t>
              </a:r>
              <a:endParaRPr lang="en-US" sz="4200" b="1" dirty="0">
                <a:solidFill>
                  <a:srgbClr val="3884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 Square Bold"/>
              </a:endParaRP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99364" cy="904630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741561" y="5562343"/>
            <a:ext cx="646158" cy="68648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1064578"/>
            <a:ext cx="11425723" cy="124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>
                <a:solidFill>
                  <a:srgbClr val="3884FD"/>
                </a:solidFill>
                <a:ea typeface="Nanum Square Round Bold"/>
              </a:rPr>
              <a:t>구상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1948" y="2624091"/>
            <a:ext cx="1040449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43762"/>
                </a:solidFill>
                <a:latin typeface="Nanum Square Round Bold"/>
              </a:rPr>
              <a:t>NULL이 만들어갈 프로젝트입니다.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741561" y="6757927"/>
            <a:ext cx="4804877" cy="2749047"/>
            <a:chOff x="0" y="0"/>
            <a:chExt cx="6406503" cy="366539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311017"/>
              <a:ext cx="6406503" cy="2354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</a:pPr>
              <a:r>
                <a:rPr lang="en-US" sz="2399">
                  <a:solidFill>
                    <a:srgbClr val="243762"/>
                  </a:solidFill>
                  <a:ea typeface="Nanum Square Round Bold"/>
                </a:rPr>
                <a:t>가장 반응이 좋은 프로젝트들을 랭킹을 매겨 본인에게는 성취감을 다른 유저 들은 보거나 참고할 자료를 더욱 쉽고 빠르게 전달 할 수 있습니다.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6406503" cy="953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3884FD"/>
                  </a:solidFill>
                  <a:ea typeface="Nanum Square Bold Bold"/>
                </a:rPr>
                <a:t>좋아요 랭킹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3811361"/>
            <a:ext cx="5840876" cy="3285452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9228" b="-922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13970688" cy="1949509"/>
            <a:chOff x="0" y="0"/>
            <a:chExt cx="18627584" cy="2599346"/>
          </a:xfrm>
        </p:grpSpPr>
        <p:sp>
          <p:nvSpPr>
            <p:cNvPr id="5" name="TextBox 5"/>
            <p:cNvSpPr txBox="1"/>
            <p:nvPr/>
          </p:nvSpPr>
          <p:spPr>
            <a:xfrm>
              <a:off x="0" y="47625"/>
              <a:ext cx="18627584" cy="1672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>
                  <a:solidFill>
                    <a:srgbClr val="3884FD"/>
                  </a:solidFill>
                  <a:latin typeface="Nanum Square Round Bold Bold"/>
                </a:rPr>
                <a:t>NULL의 고객층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94284"/>
              <a:ext cx="1862758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43762"/>
                  </a:solidFill>
                  <a:ea typeface="Nanum Square Round Bold"/>
                </a:rPr>
                <a:t>다음은 NULL이 목표대상으로 생각하는 사용자층입니다.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7668313"/>
            <a:ext cx="6713348" cy="2045536"/>
            <a:chOff x="0" y="0"/>
            <a:chExt cx="8951131" cy="2727382"/>
          </a:xfrm>
        </p:grpSpPr>
        <p:sp>
          <p:nvSpPr>
            <p:cNvPr id="8" name="TextBox 8"/>
            <p:cNvSpPr txBox="1"/>
            <p:nvPr/>
          </p:nvSpPr>
          <p:spPr>
            <a:xfrm>
              <a:off x="0" y="934777"/>
              <a:ext cx="8951131" cy="1792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ea typeface="Nanum Square Round Bold"/>
                </a:rPr>
                <a:t>개발 실력 향상에 도움이 되고 잘 만들었다 생각하는 </a:t>
              </a:r>
            </a:p>
            <a:p>
              <a:pPr marL="0" lvl="0" indent="0"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ea typeface="Nanum Square Round Bold"/>
                </a:rPr>
                <a:t>프로젝트 들을 올려 자랑하고 자신감을 높일 수도 있습니다.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8951131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3884FD"/>
                  </a:solidFill>
                  <a:ea typeface="Nanum Square Bold"/>
                </a:rPr>
                <a:t>학생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6348" y="7668313"/>
            <a:ext cx="6918066" cy="2502736"/>
            <a:chOff x="0" y="0"/>
            <a:chExt cx="9224088" cy="333698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34777"/>
              <a:ext cx="9224088" cy="240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latin typeface="Nanum Square Round Bold"/>
                </a:rPr>
                <a:t>3C 점수를 학생들이 업로드한 프로젝트들을 보고 참고하여 더 쉽게 써줄 수 있고 가능성이 있다고 생각하는 프로젝트들은 피드백하여 학생입장에서 더 완벽한 사이트를 만드는 것과 개발 실력 향상에 도움을 줄 수 있습니다.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9224088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3884FD"/>
                  </a:solidFill>
                  <a:ea typeface="Nanum Square Bold"/>
                </a:rPr>
                <a:t>교사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8806348" y="3811361"/>
            <a:ext cx="5840876" cy="3285452"/>
            <a:chOff x="0" y="0"/>
            <a:chExt cx="1128903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228" b="-9228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76325"/>
            <a:ext cx="10140706" cy="124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>
                <a:solidFill>
                  <a:srgbClr val="243762"/>
                </a:solidFill>
                <a:ea typeface="Nanum Square Round Bold Bold"/>
              </a:rPr>
              <a:t>이제 성장할 때입니다.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533941"/>
            <a:ext cx="9247269" cy="1453319"/>
            <a:chOff x="0" y="0"/>
            <a:chExt cx="12329691" cy="1937759"/>
          </a:xfrm>
        </p:grpSpPr>
        <p:sp>
          <p:nvSpPr>
            <p:cNvPr id="4" name="TextBox 4"/>
            <p:cNvSpPr txBox="1"/>
            <p:nvPr/>
          </p:nvSpPr>
          <p:spPr>
            <a:xfrm>
              <a:off x="1736915" y="-9525"/>
              <a:ext cx="10592777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3884FD"/>
                  </a:solidFill>
                  <a:ea typeface="Nanum Square Bold Bold"/>
                </a:rPr>
                <a:t>취업시장 규모의 증가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736915" y="754754"/>
              <a:ext cx="105927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ea typeface="Nanum Square Round Bold"/>
                </a:rPr>
                <a:t>개발자</a:t>
              </a:r>
              <a:r>
                <a:rPr lang="en-US" sz="2400" u="none">
                  <a:solidFill>
                    <a:srgbClr val="243762"/>
                  </a:solidFill>
                  <a:ea typeface="Nanum Square Round Bold"/>
                </a:rPr>
                <a:t>에 대한 수요와 </a:t>
              </a:r>
            </a:p>
            <a:p>
              <a:pPr marL="0" lvl="0" indent="0">
                <a:lnSpc>
                  <a:spcPts val="3600"/>
                </a:lnSpc>
              </a:pPr>
              <a:r>
                <a:rPr lang="en-US" sz="2400" u="none">
                  <a:solidFill>
                    <a:srgbClr val="243762"/>
                  </a:solidFill>
                  <a:ea typeface="Nanum Square Round Bold"/>
                </a:rPr>
                <a:t>필요성은 꾸준히 증가하고 있습니다.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103633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3884FD"/>
                  </a:solidFill>
                  <a:latin typeface="Nanum Square Bold Bold"/>
                </a:rPr>
                <a:t>01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5669461"/>
            <a:ext cx="9247269" cy="1453319"/>
            <a:chOff x="0" y="0"/>
            <a:chExt cx="12329691" cy="1937759"/>
          </a:xfrm>
        </p:grpSpPr>
        <p:sp>
          <p:nvSpPr>
            <p:cNvPr id="8" name="TextBox 8"/>
            <p:cNvSpPr txBox="1"/>
            <p:nvPr/>
          </p:nvSpPr>
          <p:spPr>
            <a:xfrm>
              <a:off x="1736915" y="-9525"/>
              <a:ext cx="10592777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3884FD"/>
                  </a:solidFill>
                  <a:ea typeface="Nanum Square Bold Bold"/>
                </a:rPr>
                <a:t>단순화된 시스템 필요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36915" y="754754"/>
              <a:ext cx="105927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r>
                <a:rPr lang="en-US" sz="2400" u="none">
                  <a:solidFill>
                    <a:srgbClr val="243762"/>
                  </a:solidFill>
                  <a:ea typeface="Nanum Square Round Bold"/>
                </a:rPr>
                <a:t>소비자는 빠르고 단순한 </a:t>
              </a:r>
            </a:p>
            <a:p>
              <a:pPr marL="0" lvl="0" indent="0">
                <a:lnSpc>
                  <a:spcPts val="3600"/>
                </a:lnSpc>
              </a:pPr>
              <a:r>
                <a:rPr lang="en-US" sz="2400" u="none">
                  <a:solidFill>
                    <a:srgbClr val="243762"/>
                  </a:solidFill>
                  <a:ea typeface="Nanum Square Round Bold"/>
                </a:rPr>
                <a:t>프로세스를 원합니다.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103633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3884FD"/>
                  </a:solidFill>
                  <a:latin typeface="Nanum Square Bold 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7804981"/>
            <a:ext cx="9247269" cy="1453319"/>
            <a:chOff x="0" y="0"/>
            <a:chExt cx="12329691" cy="1937759"/>
          </a:xfrm>
        </p:grpSpPr>
        <p:sp>
          <p:nvSpPr>
            <p:cNvPr id="12" name="TextBox 12"/>
            <p:cNvSpPr txBox="1"/>
            <p:nvPr/>
          </p:nvSpPr>
          <p:spPr>
            <a:xfrm>
              <a:off x="1736915" y="-9525"/>
              <a:ext cx="10592777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3884FD"/>
                  </a:solidFill>
                  <a:ea typeface="Nanum Square Bold Bold"/>
                </a:rPr>
                <a:t>융통성의 필요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36915" y="754754"/>
              <a:ext cx="105927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r>
                <a:rPr lang="en-US" sz="2400" u="none">
                  <a:solidFill>
                    <a:srgbClr val="243762"/>
                  </a:solidFill>
                  <a:ea typeface="Nanum Square Round Bold"/>
                </a:rPr>
                <a:t>사용자는 다양한 장소와 다양한 기기에서 </a:t>
              </a:r>
            </a:p>
            <a:p>
              <a:pPr marL="0" lvl="0" indent="0">
                <a:lnSpc>
                  <a:spcPts val="3600"/>
                </a:lnSpc>
              </a:pPr>
              <a:r>
                <a:rPr lang="en-US" sz="2400" u="none">
                  <a:solidFill>
                    <a:srgbClr val="243762"/>
                  </a:solidFill>
                  <a:ea typeface="Nanum Square Round Bold"/>
                </a:rPr>
                <a:t>이용할 수 있는 서비스를 필요로 합니다.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103633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3884FD"/>
                  </a:solidFill>
                  <a:latin typeface="Nanum Square Bold Bold"/>
                </a:rPr>
                <a:t>03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615021" y="3305462"/>
            <a:ext cx="5644279" cy="5981413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11427073" y="9258300"/>
            <a:ext cx="5832227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8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43830" y="4047331"/>
            <a:ext cx="5031416" cy="2192337"/>
            <a:chOff x="0" y="0"/>
            <a:chExt cx="6708554" cy="2923117"/>
          </a:xfrm>
        </p:grpSpPr>
        <p:sp>
          <p:nvSpPr>
            <p:cNvPr id="3" name="TextBox 3"/>
            <p:cNvSpPr txBox="1"/>
            <p:nvPr/>
          </p:nvSpPr>
          <p:spPr>
            <a:xfrm>
              <a:off x="0" y="2220595"/>
              <a:ext cx="622080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ea typeface="Nanum Square Round Bold"/>
                </a:rPr>
                <a:t>이상 발표를 마치겠습니다.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625"/>
              <a:ext cx="6708554" cy="1671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>
                  <a:solidFill>
                    <a:srgbClr val="FFFFFF"/>
                  </a:solidFill>
                  <a:latin typeface="Nanum Square Round Bold Bold"/>
                </a:rPr>
                <a:t>NULL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7994297"/>
            <a:ext cx="9474296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754" y="1680944"/>
            <a:ext cx="9090242" cy="6925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</Words>
  <Application>Microsoft Office PowerPoint</Application>
  <PresentationFormat>사용자 지정</PresentationFormat>
  <Paragraphs>53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Nanum Square Round Bold Bold</vt:lpstr>
      <vt:lpstr>Nanum Square Bold Bold</vt:lpstr>
      <vt:lpstr>Nanum Square Round Bold</vt:lpstr>
      <vt:lpstr>Arial</vt:lpstr>
      <vt:lpstr>Calibri</vt:lpstr>
      <vt:lpstr>Nanum Square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NULL</dc:title>
  <cp:lastModifiedBy>김찬민</cp:lastModifiedBy>
  <cp:revision>2</cp:revision>
  <dcterms:created xsi:type="dcterms:W3CDTF">2006-08-16T00:00:00Z</dcterms:created>
  <dcterms:modified xsi:type="dcterms:W3CDTF">2023-03-30T07:57:39Z</dcterms:modified>
  <dc:identifier>DAFeAAGTN0M</dc:identifier>
</cp:coreProperties>
</file>